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  <p:sldMasterId id="214748366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embeddedFontLst>
    <p:embeddedFont>
      <p:font typeface="Raleway"/>
      <p:regular r:id="rId41"/>
      <p:bold r:id="rId42"/>
      <p:italic r:id="rId43"/>
      <p:boldItalic r:id="rId44"/>
    </p:embeddedFont>
    <p:embeddedFont>
      <p:font typeface="Nunito"/>
      <p:regular r:id="rId45"/>
      <p:bold r:id="rId46"/>
      <p:italic r:id="rId47"/>
      <p:boldItalic r:id="rId48"/>
    </p:embeddedFont>
    <p:embeddedFont>
      <p:font typeface="Lato"/>
      <p:regular r:id="rId49"/>
      <p:bold r:id="rId50"/>
      <p:italic r:id="rId51"/>
      <p:boldItalic r:id="rId52"/>
    </p:embeddedFont>
    <p:embeddedFont>
      <p:font typeface="Merriweather SemiBold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font" Target="fonts/Raleway-bold.fntdata"/><Relationship Id="rId41" Type="http://schemas.openxmlformats.org/officeDocument/2006/relationships/font" Target="fonts/Raleway-regular.fntdata"/><Relationship Id="rId44" Type="http://schemas.openxmlformats.org/officeDocument/2006/relationships/font" Target="fonts/Raleway-boldItalic.fntdata"/><Relationship Id="rId43" Type="http://schemas.openxmlformats.org/officeDocument/2006/relationships/font" Target="fonts/Raleway-italic.fntdata"/><Relationship Id="rId46" Type="http://schemas.openxmlformats.org/officeDocument/2006/relationships/font" Target="fonts/Nunito-bold.fntdata"/><Relationship Id="rId45" Type="http://schemas.openxmlformats.org/officeDocument/2006/relationships/font" Target="fonts/Nunito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Nunito-boldItalic.fntdata"/><Relationship Id="rId47" Type="http://schemas.openxmlformats.org/officeDocument/2006/relationships/font" Target="fonts/Nunito-italic.fntdata"/><Relationship Id="rId49" Type="http://schemas.openxmlformats.org/officeDocument/2006/relationships/font" Target="fonts/Lat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ato-italic.fntdata"/><Relationship Id="rId50" Type="http://schemas.openxmlformats.org/officeDocument/2006/relationships/font" Target="fonts/Lato-bold.fntdata"/><Relationship Id="rId53" Type="http://schemas.openxmlformats.org/officeDocument/2006/relationships/font" Target="fonts/MerriweatherSemiBold-regular.fntdata"/><Relationship Id="rId52" Type="http://schemas.openxmlformats.org/officeDocument/2006/relationships/font" Target="fonts/Lato-boldItalic.fntdata"/><Relationship Id="rId11" Type="http://schemas.openxmlformats.org/officeDocument/2006/relationships/slide" Target="slides/slide5.xml"/><Relationship Id="rId55" Type="http://schemas.openxmlformats.org/officeDocument/2006/relationships/font" Target="fonts/MerriweatherSemiBold-italic.fntdata"/><Relationship Id="rId10" Type="http://schemas.openxmlformats.org/officeDocument/2006/relationships/slide" Target="slides/slide4.xml"/><Relationship Id="rId54" Type="http://schemas.openxmlformats.org/officeDocument/2006/relationships/font" Target="fonts/MerriweatherSemiBold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56" Type="http://schemas.openxmlformats.org/officeDocument/2006/relationships/font" Target="fonts/MerriweatherSemiBold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4b80bf1a88_0_3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4b80bf1a88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4fc2f9018d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4fc2f9018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4fc2f9018d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4fc2f9018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4fc2f9018d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4fc2f9018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4fc2f9018d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4fc2f9018d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4fc2f9018d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4fc2f9018d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4b938adc13_1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4b938adc13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4b938adc13_1_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4b938adc13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4fd2ae1902_2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4fd2ae1902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1223af2fb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1223af2f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51223af2fb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51223af2f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4b80bf1a88_2_4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4b80bf1a88_2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51223af2fb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51223af2f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1223af2fb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1223af2f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51223af2fb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51223af2f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4fc2f9018d_0_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4fc2f9018d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4b84065ada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4b84065ad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4b938adc13_2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4b938adc13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4b84065ada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4b84065ad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4ea935c097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4ea935c09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4ea935c09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4ea935c09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4b84065ada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4b84065ada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4b80bf1a88_2_4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4b80bf1a88_2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4ea935c097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4ea935c09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4b84065ada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4b84065ada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4b938adc13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4b938adc1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4b938adc13_2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4b938adc13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4b938adc13_2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4b938adc13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4b84065ada_2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4b84065ada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4b938adc13_1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4b938adc13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4b80bf1a88_2_4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4b80bf1a88_2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4b84065ada_2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4b84065ada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b80bf1a88_0_4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4b80bf1a88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4fc2f9018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4fc2f901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>
            <p:ph type="title"/>
          </p:nvPr>
        </p:nvSpPr>
        <p:spPr>
          <a:xfrm>
            <a:off x="3643863" y="345076"/>
            <a:ext cx="18564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 sz="2800">
                <a:solidFill>
                  <a:srgbClr val="23187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" type="body"/>
          </p:nvPr>
        </p:nvSpPr>
        <p:spPr>
          <a:xfrm>
            <a:off x="154453" y="1472172"/>
            <a:ext cx="8835300" cy="25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700">
                <a:solidFill>
                  <a:srgbClr val="23187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1" type="ftr"/>
          </p:nvPr>
        </p:nvSpPr>
        <p:spPr>
          <a:xfrm>
            <a:off x="3108960" y="4783455"/>
            <a:ext cx="29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10" type="dt"/>
          </p:nvPr>
        </p:nvSpPr>
        <p:spPr>
          <a:xfrm>
            <a:off x="457200" y="4783455"/>
            <a:ext cx="21030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4" name="Google Shape;94;p14"/>
          <p:cNvSpPr txBox="1"/>
          <p:nvPr>
            <p:ph idx="12" type="sldNum"/>
          </p:nvPr>
        </p:nvSpPr>
        <p:spPr>
          <a:xfrm>
            <a:off x="6583680" y="4783455"/>
            <a:ext cx="2103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ctrTitle"/>
          </p:nvPr>
        </p:nvSpPr>
        <p:spPr>
          <a:xfrm>
            <a:off x="685800" y="1594485"/>
            <a:ext cx="77724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idx="1" type="subTitle"/>
          </p:nvPr>
        </p:nvSpPr>
        <p:spPr>
          <a:xfrm>
            <a:off x="1371600" y="2880360"/>
            <a:ext cx="6400800" cy="12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15"/>
          <p:cNvSpPr txBox="1"/>
          <p:nvPr>
            <p:ph idx="11" type="ftr"/>
          </p:nvPr>
        </p:nvSpPr>
        <p:spPr>
          <a:xfrm>
            <a:off x="3108960" y="4783455"/>
            <a:ext cx="29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10" type="dt"/>
          </p:nvPr>
        </p:nvSpPr>
        <p:spPr>
          <a:xfrm>
            <a:off x="457200" y="4783455"/>
            <a:ext cx="21030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0" name="Google Shape;100;p15"/>
          <p:cNvSpPr txBox="1"/>
          <p:nvPr>
            <p:ph idx="12" type="sldNum"/>
          </p:nvPr>
        </p:nvSpPr>
        <p:spPr>
          <a:xfrm>
            <a:off x="6583680" y="4783455"/>
            <a:ext cx="2103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type="title"/>
          </p:nvPr>
        </p:nvSpPr>
        <p:spPr>
          <a:xfrm>
            <a:off x="3643863" y="345076"/>
            <a:ext cx="18564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 sz="2800">
                <a:solidFill>
                  <a:srgbClr val="23187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1" type="body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2" type="body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idx="11" type="ftr"/>
          </p:nvPr>
        </p:nvSpPr>
        <p:spPr>
          <a:xfrm>
            <a:off x="3108960" y="4783455"/>
            <a:ext cx="29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6" name="Google Shape;106;p16"/>
          <p:cNvSpPr txBox="1"/>
          <p:nvPr>
            <p:ph idx="10" type="dt"/>
          </p:nvPr>
        </p:nvSpPr>
        <p:spPr>
          <a:xfrm>
            <a:off x="457200" y="4783455"/>
            <a:ext cx="21030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7" name="Google Shape;107;p16"/>
          <p:cNvSpPr txBox="1"/>
          <p:nvPr>
            <p:ph idx="12" type="sldNum"/>
          </p:nvPr>
        </p:nvSpPr>
        <p:spPr>
          <a:xfrm>
            <a:off x="6583680" y="4783455"/>
            <a:ext cx="2103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3643863" y="345076"/>
            <a:ext cx="18564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 sz="2800">
                <a:solidFill>
                  <a:srgbClr val="23187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11" type="ftr"/>
          </p:nvPr>
        </p:nvSpPr>
        <p:spPr>
          <a:xfrm>
            <a:off x="3108960" y="4783455"/>
            <a:ext cx="29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10" type="dt"/>
          </p:nvPr>
        </p:nvSpPr>
        <p:spPr>
          <a:xfrm>
            <a:off x="457200" y="4783455"/>
            <a:ext cx="21030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17"/>
          <p:cNvSpPr txBox="1"/>
          <p:nvPr>
            <p:ph idx="12" type="sldNum"/>
          </p:nvPr>
        </p:nvSpPr>
        <p:spPr>
          <a:xfrm>
            <a:off x="6583680" y="4783455"/>
            <a:ext cx="2103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idx="11" type="ftr"/>
          </p:nvPr>
        </p:nvSpPr>
        <p:spPr>
          <a:xfrm>
            <a:off x="3108960" y="4783455"/>
            <a:ext cx="29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10" type="dt"/>
          </p:nvPr>
        </p:nvSpPr>
        <p:spPr>
          <a:xfrm>
            <a:off x="457200" y="4783455"/>
            <a:ext cx="21030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6" name="Google Shape;116;p18"/>
          <p:cNvSpPr txBox="1"/>
          <p:nvPr>
            <p:ph idx="12" type="sldNum"/>
          </p:nvPr>
        </p:nvSpPr>
        <p:spPr>
          <a:xfrm>
            <a:off x="6583680" y="4783455"/>
            <a:ext cx="2103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rgbClr val="B4A7D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A7D6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3"/>
          <p:cNvSpPr txBox="1"/>
          <p:nvPr>
            <p:ph type="title"/>
          </p:nvPr>
        </p:nvSpPr>
        <p:spPr>
          <a:xfrm>
            <a:off x="3643863" y="345076"/>
            <a:ext cx="18564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 sz="2800" u="none" cap="none" strike="noStrike">
                <a:solidFill>
                  <a:srgbClr val="23187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85" name="Google Shape;85;p13"/>
          <p:cNvSpPr txBox="1"/>
          <p:nvPr>
            <p:ph idx="1" type="body"/>
          </p:nvPr>
        </p:nvSpPr>
        <p:spPr>
          <a:xfrm>
            <a:off x="154453" y="1472172"/>
            <a:ext cx="8835300" cy="25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700" u="none" cap="none" strike="noStrike">
                <a:solidFill>
                  <a:srgbClr val="23187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3"/>
          <p:cNvSpPr txBox="1"/>
          <p:nvPr>
            <p:ph idx="11" type="ftr"/>
          </p:nvPr>
        </p:nvSpPr>
        <p:spPr>
          <a:xfrm>
            <a:off x="3108960" y="4783455"/>
            <a:ext cx="29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rgbClr val="888888"/>
                </a:solidFill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9pPr>
          </a:lstStyle>
          <a:p/>
        </p:txBody>
      </p:sp>
      <p:sp>
        <p:nvSpPr>
          <p:cNvPr id="87" name="Google Shape;87;p13"/>
          <p:cNvSpPr txBox="1"/>
          <p:nvPr>
            <p:ph idx="10" type="dt"/>
          </p:nvPr>
        </p:nvSpPr>
        <p:spPr>
          <a:xfrm>
            <a:off x="457200" y="4783455"/>
            <a:ext cx="21030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rgbClr val="888888"/>
                </a:solidFill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9pPr>
          </a:lstStyle>
          <a:p/>
        </p:txBody>
      </p:sp>
      <p:sp>
        <p:nvSpPr>
          <p:cNvPr id="88" name="Google Shape;88;p13"/>
          <p:cNvSpPr txBox="1"/>
          <p:nvPr>
            <p:ph idx="12" type="sldNum"/>
          </p:nvPr>
        </p:nvSpPr>
        <p:spPr>
          <a:xfrm>
            <a:off x="6583680" y="4783455"/>
            <a:ext cx="2103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drive.google.com/file/d/12l40SWwGgAu1svZZHF9rCiZLlYEZb6D5/view" TargetMode="External"/><Relationship Id="rId4" Type="http://schemas.openxmlformats.org/officeDocument/2006/relationships/image" Target="../media/image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22" name="Google Shape;122;p19"/>
          <p:cNvSpPr txBox="1"/>
          <p:nvPr/>
        </p:nvSpPr>
        <p:spPr>
          <a:xfrm>
            <a:off x="188000" y="350913"/>
            <a:ext cx="86028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Social Network Analysis</a:t>
            </a:r>
            <a:endParaRPr b="1" sz="40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123" name="Google Shape;123;p19"/>
          <p:cNvSpPr txBox="1"/>
          <p:nvPr>
            <p:ph idx="4294967295" type="subTitle"/>
          </p:nvPr>
        </p:nvSpPr>
        <p:spPr>
          <a:xfrm>
            <a:off x="415350" y="1526850"/>
            <a:ext cx="8313300" cy="4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3309">
                <a:solidFill>
                  <a:schemeClr val="dk1"/>
                </a:solidFill>
              </a:rPr>
              <a:t>Group 16 - Project</a:t>
            </a:r>
            <a:endParaRPr sz="1090"/>
          </a:p>
        </p:txBody>
      </p:sp>
      <p:sp>
        <p:nvSpPr>
          <p:cNvPr id="124" name="Google Shape;124;p19"/>
          <p:cNvSpPr txBox="1"/>
          <p:nvPr>
            <p:ph idx="4294967295" type="subTitle"/>
          </p:nvPr>
        </p:nvSpPr>
        <p:spPr>
          <a:xfrm>
            <a:off x="415350" y="2184425"/>
            <a:ext cx="8313300" cy="278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3010">
                <a:solidFill>
                  <a:schemeClr val="dk1"/>
                </a:solidFill>
              </a:rPr>
              <a:t>Title: Network Evolution Analysis</a:t>
            </a:r>
            <a:endParaRPr sz="790"/>
          </a:p>
        </p:txBody>
      </p:sp>
      <p:sp>
        <p:nvSpPr>
          <p:cNvPr id="125" name="Google Shape;125;p19"/>
          <p:cNvSpPr txBox="1"/>
          <p:nvPr/>
        </p:nvSpPr>
        <p:spPr>
          <a:xfrm>
            <a:off x="263375" y="3330875"/>
            <a:ext cx="6235800" cy="16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Group Members: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IIT2022004 - Vatsal Bhuva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IIT2022112 - Aayush Aeron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IIT2022235 - Kotesh Boyina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05" name="Google Shape;205;p28"/>
          <p:cNvSpPr txBox="1"/>
          <p:nvPr/>
        </p:nvSpPr>
        <p:spPr>
          <a:xfrm>
            <a:off x="-325525" y="191275"/>
            <a:ext cx="53313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Sentence Embeddings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06" name="Google Shape;206;p28"/>
          <p:cNvSpPr txBox="1"/>
          <p:nvPr>
            <p:ph idx="4294967295" type="subTitle"/>
          </p:nvPr>
        </p:nvSpPr>
        <p:spPr>
          <a:xfrm>
            <a:off x="220875" y="1393350"/>
            <a:ext cx="3629100" cy="2967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Observations:</a:t>
            </a:r>
            <a:endParaRPr b="1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2 clusters formed of the sentences (after cleaning, tokenization, etc.) using K-Means clustering</a:t>
            </a:r>
            <a:endParaRPr sz="14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Slight overlap present between the clusters, but majorly separated.</a:t>
            </a:r>
            <a:endParaRPr sz="14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Intuition of overlap: in real-world, some sentences may both be intended in a fraudulent manner, or may not (eg: customer care)</a:t>
            </a:r>
            <a:endParaRPr sz="1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Separation between clusters means a </a:t>
            </a:r>
            <a:r>
              <a:rPr lang="en" sz="1400">
                <a:solidFill>
                  <a:schemeClr val="dk1"/>
                </a:solidFill>
              </a:rPr>
              <a:t>classifier</a:t>
            </a:r>
            <a:r>
              <a:rPr lang="en" sz="1400">
                <a:solidFill>
                  <a:schemeClr val="dk1"/>
                </a:solidFill>
              </a:rPr>
              <a:t> can be trained for predicting if a call message is fraud.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207" name="Google Shape;20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2275" y="1035550"/>
            <a:ext cx="4738248" cy="327605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8"/>
          <p:cNvSpPr txBox="1"/>
          <p:nvPr/>
        </p:nvSpPr>
        <p:spPr>
          <a:xfrm>
            <a:off x="4722038" y="4360950"/>
            <a:ext cx="3758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31870"/>
                </a:solidFill>
              </a:rPr>
              <a:t>Sentence embeddings plotted to visualize their relationship semantically.</a:t>
            </a:r>
            <a:endParaRPr sz="900">
              <a:solidFill>
                <a:srgbClr val="23187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14" name="Google Shape;214;p29"/>
          <p:cNvSpPr txBox="1"/>
          <p:nvPr/>
        </p:nvSpPr>
        <p:spPr>
          <a:xfrm>
            <a:off x="-325525" y="191275"/>
            <a:ext cx="53313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Word </a:t>
            </a:r>
            <a:r>
              <a:rPr b="1" lang="en" sz="2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Embeddings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15" name="Google Shape;215;p29"/>
          <p:cNvSpPr txBox="1"/>
          <p:nvPr>
            <p:ph idx="4294967295" type="subTitle"/>
          </p:nvPr>
        </p:nvSpPr>
        <p:spPr>
          <a:xfrm>
            <a:off x="427200" y="1385975"/>
            <a:ext cx="8175900" cy="2758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Trained </a:t>
            </a:r>
            <a:r>
              <a:rPr b="1" lang="en" sz="1400">
                <a:solidFill>
                  <a:schemeClr val="dk1"/>
                </a:solidFill>
              </a:rPr>
              <a:t>Word2Vec</a:t>
            </a:r>
            <a:r>
              <a:rPr lang="en" sz="1400">
                <a:solidFill>
                  <a:schemeClr val="dk1"/>
                </a:solidFill>
              </a:rPr>
              <a:t> model on all messages</a:t>
            </a:r>
            <a:endParaRPr sz="14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Each word becomes a vector based on its context. We e</a:t>
            </a:r>
            <a:r>
              <a:rPr lang="en" sz="1400">
                <a:solidFill>
                  <a:schemeClr val="dk1"/>
                </a:solidFill>
              </a:rPr>
              <a:t>xperimented with different dimensions of vectors for representing the words.</a:t>
            </a:r>
            <a:endParaRPr sz="14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Words used similarly are placed close together in vector space</a:t>
            </a:r>
            <a:endParaRPr sz="14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Visualized using a graph network showing how likely the words are to be used in the same context (where each word is labelled as fraud/normal based on the dominant usage in the dataset).</a:t>
            </a:r>
            <a:br>
              <a:rPr lang="en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Example:</a:t>
            </a:r>
            <a:endParaRPr sz="14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“otp”, “verify”, “account” → cluster near each </a:t>
            </a:r>
            <a:r>
              <a:rPr lang="en" sz="1400">
                <a:solidFill>
                  <a:schemeClr val="dk1"/>
                </a:solidFill>
              </a:rPr>
              <a:t>other</a:t>
            </a:r>
            <a:br>
              <a:rPr lang="en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-317500" lvl="0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“thanks”, “talk”, “sure” → another cluster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21" name="Google Shape;221;p30"/>
          <p:cNvSpPr txBox="1"/>
          <p:nvPr/>
        </p:nvSpPr>
        <p:spPr>
          <a:xfrm>
            <a:off x="-325525" y="191275"/>
            <a:ext cx="53313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Word Embeddings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22" name="Google Shape;222;p30"/>
          <p:cNvSpPr txBox="1"/>
          <p:nvPr>
            <p:ph idx="4294967295" type="subTitle"/>
          </p:nvPr>
        </p:nvSpPr>
        <p:spPr>
          <a:xfrm>
            <a:off x="293625" y="3906700"/>
            <a:ext cx="7786500" cy="1083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Observation:</a:t>
            </a:r>
            <a:endParaRPr b="1" sz="14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  <a:p>
            <a:pPr indent="-3048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Upon increasing the vector size, the Word2Vec model captures more contextual information for each word, allowing for better segregation.</a:t>
            </a:r>
            <a:endParaRPr sz="1200">
              <a:solidFill>
                <a:schemeClr val="dk1"/>
              </a:solidFill>
            </a:endParaRPr>
          </a:p>
          <a:p>
            <a:pPr indent="0" lvl="0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This resulted in the model identifying more words as fraud based on their contextual usage (which can be observed by the increased density of fraud words)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23" name="Google Shape;22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275" y="728875"/>
            <a:ext cx="3901123" cy="285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4400" y="728875"/>
            <a:ext cx="3862405" cy="28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0"/>
          <p:cNvSpPr txBox="1"/>
          <p:nvPr/>
        </p:nvSpPr>
        <p:spPr>
          <a:xfrm>
            <a:off x="421275" y="3543600"/>
            <a:ext cx="3758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31870"/>
                </a:solidFill>
              </a:rPr>
              <a:t>Word embeddings visualized (Vector size = 100)</a:t>
            </a:r>
            <a:endParaRPr sz="900">
              <a:solidFill>
                <a:srgbClr val="231870"/>
              </a:solidFill>
            </a:endParaRPr>
          </a:p>
        </p:txBody>
      </p:sp>
      <p:sp>
        <p:nvSpPr>
          <p:cNvPr id="226" name="Google Shape;226;p30"/>
          <p:cNvSpPr txBox="1"/>
          <p:nvPr/>
        </p:nvSpPr>
        <p:spPr>
          <a:xfrm>
            <a:off x="4908088" y="3543600"/>
            <a:ext cx="3758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31870"/>
                </a:solidFill>
              </a:rPr>
              <a:t>Word embeddings visualized (Vector size = 200)</a:t>
            </a:r>
            <a:endParaRPr sz="900">
              <a:solidFill>
                <a:srgbClr val="23187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32" name="Google Shape;232;p31"/>
          <p:cNvSpPr txBox="1"/>
          <p:nvPr/>
        </p:nvSpPr>
        <p:spPr>
          <a:xfrm>
            <a:off x="-325525" y="191275"/>
            <a:ext cx="53313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Classifier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33" name="Google Shape;233;p31"/>
          <p:cNvSpPr txBox="1"/>
          <p:nvPr>
            <p:ph idx="4294967295" type="subTitle"/>
          </p:nvPr>
        </p:nvSpPr>
        <p:spPr>
          <a:xfrm>
            <a:off x="627150" y="1023650"/>
            <a:ext cx="7786500" cy="36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11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Used the semantic meaning of the message (sentence embedding) to train a model to learn patterns of scam language.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Converted each message into a </a:t>
            </a:r>
            <a:r>
              <a:rPr b="1" lang="en" sz="1300">
                <a:solidFill>
                  <a:schemeClr val="dk1"/>
                </a:solidFill>
              </a:rPr>
              <a:t>384-dimensional vector</a:t>
            </a:r>
            <a:r>
              <a:rPr lang="en" sz="1300">
                <a:solidFill>
                  <a:schemeClr val="dk1"/>
                </a:solidFill>
              </a:rPr>
              <a:t> using </a:t>
            </a:r>
            <a:r>
              <a:rPr b="1" lang="en" sz="1300">
                <a:solidFill>
                  <a:schemeClr val="dk1"/>
                </a:solidFill>
              </a:rPr>
              <a:t>Sentence-BERT (NLP Model)</a:t>
            </a:r>
            <a:r>
              <a:rPr lang="en" sz="1300">
                <a:solidFill>
                  <a:schemeClr val="dk1"/>
                </a:solidFill>
              </a:rPr>
              <a:t>, and used a </a:t>
            </a:r>
            <a:r>
              <a:rPr b="1" lang="en" sz="1300">
                <a:solidFill>
                  <a:schemeClr val="dk1"/>
                </a:solidFill>
              </a:rPr>
              <a:t>Logistic Regression</a:t>
            </a:r>
            <a:r>
              <a:rPr lang="en" sz="1300">
                <a:solidFill>
                  <a:schemeClr val="dk1"/>
                </a:solidFill>
              </a:rPr>
              <a:t> model for classification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Model evaluated using precision, recall, F1-score, and generated a confusion matrix for visual insights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The dashboard includes </a:t>
            </a:r>
            <a:r>
              <a:rPr b="1" lang="en" sz="1300">
                <a:solidFill>
                  <a:schemeClr val="dk1"/>
                </a:solidFill>
              </a:rPr>
              <a:t>graphs</a:t>
            </a:r>
            <a:r>
              <a:rPr lang="en" sz="1300">
                <a:solidFill>
                  <a:schemeClr val="dk1"/>
                </a:solidFill>
              </a:rPr>
              <a:t>, </a:t>
            </a:r>
            <a:r>
              <a:rPr b="1" lang="en" sz="1300">
                <a:solidFill>
                  <a:schemeClr val="dk1"/>
                </a:solidFill>
              </a:rPr>
              <a:t>results</a:t>
            </a:r>
            <a:r>
              <a:rPr lang="en" sz="1300">
                <a:solidFill>
                  <a:schemeClr val="dk1"/>
                </a:solidFill>
              </a:rPr>
              <a:t>, and a </a:t>
            </a:r>
            <a:r>
              <a:rPr b="1" lang="en" sz="1300">
                <a:solidFill>
                  <a:schemeClr val="dk1"/>
                </a:solidFill>
              </a:rPr>
              <a:t>real-time classifier</a:t>
            </a:r>
            <a:r>
              <a:rPr lang="en" sz="1300">
                <a:solidFill>
                  <a:schemeClr val="dk1"/>
                </a:solidFill>
              </a:rPr>
              <a:t> which allows the user to test different sentences and check the probability of them being fraudulent or not (with the confidence percent as well)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Since our dataset has more "normal" than "fraud" messages, we used balanced class weights to:</a:t>
            </a:r>
            <a:endParaRPr sz="1300">
              <a:solidFill>
                <a:schemeClr val="dk1"/>
              </a:solidFill>
            </a:endParaRPr>
          </a:p>
          <a:p>
            <a:pPr indent="-31115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Give more importance to fraud examples</a:t>
            </a:r>
            <a:endParaRPr sz="1300">
              <a:solidFill>
                <a:schemeClr val="dk1"/>
              </a:solidFill>
            </a:endParaRPr>
          </a:p>
          <a:p>
            <a:pPr indent="-31115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Prevent the model from being biased toward "normal"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39" name="Google Shape;239;p32"/>
          <p:cNvSpPr txBox="1"/>
          <p:nvPr/>
        </p:nvSpPr>
        <p:spPr>
          <a:xfrm>
            <a:off x="-325525" y="191275"/>
            <a:ext cx="53313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Classifier</a:t>
            </a:r>
            <a:endParaRPr b="1" sz="1200">
              <a:solidFill>
                <a:schemeClr val="dk1"/>
              </a:solidFill>
            </a:endParaRPr>
          </a:p>
        </p:txBody>
      </p:sp>
      <p:pic>
        <p:nvPicPr>
          <p:cNvPr id="240" name="Google Shape;24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237" y="847402"/>
            <a:ext cx="3272576" cy="26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1601" y="1477813"/>
            <a:ext cx="4420475" cy="153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2"/>
          <p:cNvSpPr txBox="1"/>
          <p:nvPr/>
        </p:nvSpPr>
        <p:spPr>
          <a:xfrm>
            <a:off x="371250" y="3648825"/>
            <a:ext cx="8401500" cy="163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31870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The evaluation metrics of the Logistic Regression model suggest that it managed to learn a pattern for </a:t>
            </a:r>
            <a:r>
              <a:rPr lang="en" sz="1300">
                <a:solidFill>
                  <a:schemeClr val="dk1"/>
                </a:solidFill>
              </a:rPr>
              <a:t>detecting</a:t>
            </a:r>
            <a:r>
              <a:rPr lang="en" sz="1300">
                <a:solidFill>
                  <a:schemeClr val="dk1"/>
                </a:solidFill>
              </a:rPr>
              <a:t> whether a sentence could be a hoax one or not.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The relatively high values of </a:t>
            </a:r>
            <a:r>
              <a:rPr lang="en" sz="1300">
                <a:solidFill>
                  <a:schemeClr val="dk1"/>
                </a:solidFill>
              </a:rPr>
              <a:t>precision</a:t>
            </a:r>
            <a:r>
              <a:rPr lang="en" sz="1300">
                <a:solidFill>
                  <a:schemeClr val="dk1"/>
                </a:solidFill>
              </a:rPr>
              <a:t>, recall, and f1-score are also indicative of the success of the model.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48" name="Google Shape;248;p33"/>
          <p:cNvSpPr txBox="1"/>
          <p:nvPr/>
        </p:nvSpPr>
        <p:spPr>
          <a:xfrm>
            <a:off x="-759300" y="199000"/>
            <a:ext cx="53313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Bokeh for temporal visualization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49" name="Google Shape;249;p33"/>
          <p:cNvSpPr txBox="1"/>
          <p:nvPr>
            <p:ph idx="4294967295" type="subTitle"/>
          </p:nvPr>
        </p:nvSpPr>
        <p:spPr>
          <a:xfrm>
            <a:off x="151175" y="1035025"/>
            <a:ext cx="3257100" cy="36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-323850" lvl="0" marL="4572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Bokeh server was used to allow for interactive temporal visualization.</a:t>
            </a:r>
            <a:endParaRPr sz="15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3238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It allows us to visualize the graph characteristics for any particular year, such as the word network, degree centrality, etc.</a:t>
            </a:r>
            <a:endParaRPr sz="15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3238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Also provides a trend of how the fraud/normal calls nodes and edges change over the years, providing useful insights.</a:t>
            </a:r>
            <a:endParaRPr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.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250" name="Google Shape;2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0775" y="199002"/>
            <a:ext cx="5002198" cy="260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0775" y="2924675"/>
            <a:ext cx="2519675" cy="194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2025" y="2924675"/>
            <a:ext cx="2422507" cy="194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58" name="Google Shape;258;p34"/>
          <p:cNvSpPr txBox="1"/>
          <p:nvPr/>
        </p:nvSpPr>
        <p:spPr>
          <a:xfrm>
            <a:off x="-291600" y="191625"/>
            <a:ext cx="97272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Bokeh for temporal visualization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59" name="Google Shape;259;p34"/>
          <p:cNvSpPr txBox="1"/>
          <p:nvPr/>
        </p:nvSpPr>
        <p:spPr>
          <a:xfrm>
            <a:off x="1226422" y="4535125"/>
            <a:ext cx="66912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31870"/>
                </a:solidFill>
              </a:rPr>
              <a:t>Can view the word network for different kind of messages for any particular year</a:t>
            </a:r>
            <a:endParaRPr sz="900">
              <a:solidFill>
                <a:srgbClr val="231870"/>
              </a:solidFill>
            </a:endParaRPr>
          </a:p>
        </p:txBody>
      </p:sp>
      <p:pic>
        <p:nvPicPr>
          <p:cNvPr id="260" name="Google Shape;2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963" y="729225"/>
            <a:ext cx="7396066" cy="38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66" name="Google Shape;266;p35"/>
          <p:cNvSpPr txBox="1"/>
          <p:nvPr/>
        </p:nvSpPr>
        <p:spPr>
          <a:xfrm>
            <a:off x="-291600" y="191625"/>
            <a:ext cx="97272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Bokeh for temporal visualization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67" name="Google Shape;267;p35"/>
          <p:cNvSpPr txBox="1"/>
          <p:nvPr/>
        </p:nvSpPr>
        <p:spPr>
          <a:xfrm>
            <a:off x="1226422" y="4535125"/>
            <a:ext cx="66912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31870"/>
                </a:solidFill>
              </a:rPr>
              <a:t>View the trends in the type of messages over the year, providing a temporal insight.</a:t>
            </a:r>
            <a:endParaRPr sz="900">
              <a:solidFill>
                <a:srgbClr val="231870"/>
              </a:solidFill>
            </a:endParaRPr>
          </a:p>
        </p:txBody>
      </p:sp>
      <p:pic>
        <p:nvPicPr>
          <p:cNvPr id="268" name="Google Shape;26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850" y="761050"/>
            <a:ext cx="7272350" cy="374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74" name="Google Shape;274;p36"/>
          <p:cNvSpPr txBox="1"/>
          <p:nvPr/>
        </p:nvSpPr>
        <p:spPr>
          <a:xfrm>
            <a:off x="-291600" y="191625"/>
            <a:ext cx="97272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Bokeh for temporal visualization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75" name="Google Shape;275;p36"/>
          <p:cNvSpPr txBox="1"/>
          <p:nvPr/>
        </p:nvSpPr>
        <p:spPr>
          <a:xfrm>
            <a:off x="1226422" y="4535125"/>
            <a:ext cx="66912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31870"/>
                </a:solidFill>
              </a:rPr>
              <a:t>View growth trends of each word specifically</a:t>
            </a:r>
            <a:endParaRPr sz="900">
              <a:solidFill>
                <a:srgbClr val="231870"/>
              </a:solidFill>
            </a:endParaRPr>
          </a:p>
        </p:txBody>
      </p:sp>
      <p:pic>
        <p:nvPicPr>
          <p:cNvPr id="276" name="Google Shape;27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763" y="656288"/>
            <a:ext cx="7460525" cy="383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7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82" name="Google Shape;282;p37"/>
          <p:cNvSpPr txBox="1"/>
          <p:nvPr/>
        </p:nvSpPr>
        <p:spPr>
          <a:xfrm>
            <a:off x="-291600" y="191625"/>
            <a:ext cx="97272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Bokeh for temporal visualization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83" name="Google Shape;283;p37"/>
          <p:cNvSpPr txBox="1"/>
          <p:nvPr/>
        </p:nvSpPr>
        <p:spPr>
          <a:xfrm>
            <a:off x="1226422" y="4535125"/>
            <a:ext cx="66912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31870"/>
                </a:solidFill>
              </a:rPr>
              <a:t>Word clouds and </a:t>
            </a:r>
            <a:r>
              <a:rPr lang="en" sz="900">
                <a:solidFill>
                  <a:srgbClr val="231870"/>
                </a:solidFill>
              </a:rPr>
              <a:t>word frequency visualized - frequent words are bigger</a:t>
            </a:r>
            <a:endParaRPr sz="900">
              <a:solidFill>
                <a:srgbClr val="231870"/>
              </a:solidFill>
            </a:endParaRPr>
          </a:p>
        </p:txBody>
      </p:sp>
      <p:pic>
        <p:nvPicPr>
          <p:cNvPr id="284" name="Google Shape;28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975" y="672875"/>
            <a:ext cx="7396104" cy="38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/>
          <p:nvPr/>
        </p:nvSpPr>
        <p:spPr>
          <a:xfrm>
            <a:off x="0" y="-4075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31" name="Google Shape;131;p20"/>
          <p:cNvSpPr txBox="1"/>
          <p:nvPr>
            <p:ph idx="4294967295" type="subTitle"/>
          </p:nvPr>
        </p:nvSpPr>
        <p:spPr>
          <a:xfrm>
            <a:off x="415350" y="1526850"/>
            <a:ext cx="8313300" cy="246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Analyzing how hoax call networks evolve over time is crucial for threat detection.</a:t>
            </a:r>
            <a:br>
              <a:rPr lang="en" sz="2000">
                <a:solidFill>
                  <a:schemeClr val="dk1"/>
                </a:solidFill>
              </a:rPr>
            </a:b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Our project focuses on modeling dynamic network behavior using temporal graph analytics.</a:t>
            </a:r>
            <a:br>
              <a:rPr lang="en" sz="2000">
                <a:solidFill>
                  <a:schemeClr val="dk1"/>
                </a:solidFill>
              </a:rPr>
            </a:b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It is also used to analyze behaviour between certain words, and how influential are they by using certain measures.</a:t>
            </a:r>
            <a:endParaRPr sz="1090">
              <a:solidFill>
                <a:schemeClr val="dk1"/>
              </a:solidFill>
            </a:endParaRPr>
          </a:p>
        </p:txBody>
      </p:sp>
      <p:sp>
        <p:nvSpPr>
          <p:cNvPr id="132" name="Google Shape;132;p20"/>
          <p:cNvSpPr txBox="1"/>
          <p:nvPr/>
        </p:nvSpPr>
        <p:spPr>
          <a:xfrm>
            <a:off x="188000" y="350913"/>
            <a:ext cx="86028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</a:rPr>
              <a:t>Introduction</a:t>
            </a:r>
            <a:endParaRPr b="1"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90" name="Google Shape;290;p38"/>
          <p:cNvSpPr txBox="1"/>
          <p:nvPr/>
        </p:nvSpPr>
        <p:spPr>
          <a:xfrm>
            <a:off x="-291600" y="191625"/>
            <a:ext cx="97272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Bokeh for temporal visualization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91" name="Google Shape;291;p38"/>
          <p:cNvSpPr txBox="1"/>
          <p:nvPr/>
        </p:nvSpPr>
        <p:spPr>
          <a:xfrm>
            <a:off x="1226422" y="4535125"/>
            <a:ext cx="66912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31870"/>
                </a:solidFill>
              </a:rPr>
              <a:t>Classification metrics visualized, as well as a live classification input field.</a:t>
            </a:r>
            <a:endParaRPr sz="900">
              <a:solidFill>
                <a:srgbClr val="231870"/>
              </a:solidFill>
            </a:endParaRPr>
          </a:p>
        </p:txBody>
      </p:sp>
      <p:pic>
        <p:nvPicPr>
          <p:cNvPr id="292" name="Google Shape;2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475" y="668500"/>
            <a:ext cx="7413101" cy="381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9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98" name="Google Shape;298;p39"/>
          <p:cNvSpPr txBox="1"/>
          <p:nvPr/>
        </p:nvSpPr>
        <p:spPr>
          <a:xfrm>
            <a:off x="-291600" y="191625"/>
            <a:ext cx="97272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Bokeh for temporal visualization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99" name="Google Shape;299;p39"/>
          <p:cNvSpPr txBox="1"/>
          <p:nvPr/>
        </p:nvSpPr>
        <p:spPr>
          <a:xfrm>
            <a:off x="1226422" y="4535125"/>
            <a:ext cx="66912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31870"/>
                </a:solidFill>
              </a:rPr>
              <a:t>Sentence and word embeddings visualized</a:t>
            </a:r>
            <a:endParaRPr sz="900">
              <a:solidFill>
                <a:srgbClr val="231870"/>
              </a:solidFill>
            </a:endParaRPr>
          </a:p>
        </p:txBody>
      </p:sp>
      <p:pic>
        <p:nvPicPr>
          <p:cNvPr id="300" name="Google Shape;30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963" y="729225"/>
            <a:ext cx="7396070" cy="38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06" name="Google Shape;306;p40"/>
          <p:cNvSpPr txBox="1"/>
          <p:nvPr/>
        </p:nvSpPr>
        <p:spPr>
          <a:xfrm>
            <a:off x="-291600" y="191625"/>
            <a:ext cx="97272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Bokeh for temporal visualization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307" name="Google Shape;307;p40"/>
          <p:cNvSpPr txBox="1"/>
          <p:nvPr/>
        </p:nvSpPr>
        <p:spPr>
          <a:xfrm>
            <a:off x="1226422" y="4535125"/>
            <a:ext cx="66912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31870"/>
                </a:solidFill>
              </a:rPr>
              <a:t>Network validation and link prediction output</a:t>
            </a:r>
            <a:endParaRPr sz="900">
              <a:solidFill>
                <a:srgbClr val="231870"/>
              </a:solidFill>
            </a:endParaRPr>
          </a:p>
        </p:txBody>
      </p:sp>
      <p:pic>
        <p:nvPicPr>
          <p:cNvPr id="308" name="Google Shape;30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963" y="729225"/>
            <a:ext cx="7396085" cy="38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14" name="Google Shape;314;p41"/>
          <p:cNvSpPr txBox="1"/>
          <p:nvPr/>
        </p:nvSpPr>
        <p:spPr>
          <a:xfrm>
            <a:off x="-291600" y="191625"/>
            <a:ext cx="97272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Bokeh for temporal visualization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315" name="Google Shape;315;p41"/>
          <p:cNvSpPr txBox="1"/>
          <p:nvPr/>
        </p:nvSpPr>
        <p:spPr>
          <a:xfrm>
            <a:off x="1226410" y="592750"/>
            <a:ext cx="66912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31870"/>
                </a:solidFill>
              </a:rPr>
              <a:t>(video attached)</a:t>
            </a:r>
            <a:endParaRPr sz="900">
              <a:solidFill>
                <a:srgbClr val="231870"/>
              </a:solidFill>
            </a:endParaRPr>
          </a:p>
        </p:txBody>
      </p:sp>
      <p:pic>
        <p:nvPicPr>
          <p:cNvPr id="316" name="Google Shape;316;p41" title="dashboard-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6500" y="937700"/>
            <a:ext cx="7251002" cy="407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22" name="Google Shape;322;p42"/>
          <p:cNvSpPr txBox="1"/>
          <p:nvPr>
            <p:ph idx="4294967295" type="subTitle"/>
          </p:nvPr>
        </p:nvSpPr>
        <p:spPr>
          <a:xfrm>
            <a:off x="310950" y="97200"/>
            <a:ext cx="85221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      </a:t>
            </a:r>
            <a:r>
              <a:rPr lang="en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Classical Growth Models : Watts-Strogatz</a:t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3" name="Google Shape;323;p42"/>
          <p:cNvSpPr txBox="1"/>
          <p:nvPr/>
        </p:nvSpPr>
        <p:spPr>
          <a:xfrm>
            <a:off x="557925" y="1704625"/>
            <a:ext cx="836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31870"/>
              </a:solidFill>
            </a:endParaRPr>
          </a:p>
        </p:txBody>
      </p:sp>
      <p:sp>
        <p:nvSpPr>
          <p:cNvPr id="324" name="Google Shape;324;p42"/>
          <p:cNvSpPr txBox="1"/>
          <p:nvPr/>
        </p:nvSpPr>
        <p:spPr>
          <a:xfrm>
            <a:off x="202500" y="3118250"/>
            <a:ext cx="8401500" cy="20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Models small-world networks with high clustering and short path lengths</a:t>
            </a:r>
            <a:br>
              <a:rPr lang="en" sz="1300">
                <a:solidFill>
                  <a:schemeClr val="dk1"/>
                </a:solidFill>
              </a:rPr>
            </a:br>
            <a:endParaRPr sz="1300">
              <a:solidFill>
                <a:schemeClr val="dk1"/>
              </a:solidFill>
            </a:endParaRPr>
          </a:p>
          <a:p>
            <a:pPr indent="-3111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Mimics real-world networks like social, biological, or word networks, allowing simpler analysis.</a:t>
            </a:r>
            <a:endParaRPr sz="13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How it works:</a:t>
            </a:r>
            <a:endParaRPr sz="13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Start with a ring lattice (each node connects to k nearest neighbors)</a:t>
            </a:r>
            <a:br>
              <a:rPr lang="en" sz="1300">
                <a:solidFill>
                  <a:schemeClr val="dk1"/>
                </a:solidFill>
              </a:rPr>
            </a:br>
            <a:endParaRPr sz="1300">
              <a:solidFill>
                <a:schemeClr val="dk1"/>
              </a:solidFill>
            </a:endParaRPr>
          </a:p>
          <a:p>
            <a:pPr indent="-31115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Rewire each edge randomly with probability p</a:t>
            </a:r>
            <a:br>
              <a:rPr lang="en" sz="1300">
                <a:solidFill>
                  <a:schemeClr val="dk1"/>
                </a:solidFill>
              </a:rPr>
            </a:br>
            <a:endParaRPr sz="1300">
              <a:solidFill>
                <a:schemeClr val="dk1"/>
              </a:solidFill>
            </a:endParaRPr>
          </a:p>
          <a:p>
            <a:pPr indent="-31115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Avoid duplicate edges and self-loops</a:t>
            </a:r>
            <a:br>
              <a:rPr lang="en" sz="1300">
                <a:solidFill>
                  <a:schemeClr val="dk1"/>
                </a:solidFill>
              </a:rPr>
            </a:b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231870"/>
              </a:solidFill>
            </a:endParaRPr>
          </a:p>
        </p:txBody>
      </p:sp>
      <p:pic>
        <p:nvPicPr>
          <p:cNvPr id="325" name="Google Shape;32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4237" y="611050"/>
            <a:ext cx="5495525" cy="226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3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31" name="Google Shape;331;p43"/>
          <p:cNvSpPr txBox="1"/>
          <p:nvPr>
            <p:ph idx="4294967295" type="subTitle"/>
          </p:nvPr>
        </p:nvSpPr>
        <p:spPr>
          <a:xfrm>
            <a:off x="326750" y="376075"/>
            <a:ext cx="85221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      </a:t>
            </a:r>
            <a:r>
              <a:rPr lang="en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Some Comparisons</a:t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2" name="Google Shape;332;p43"/>
          <p:cNvSpPr txBox="1"/>
          <p:nvPr/>
        </p:nvSpPr>
        <p:spPr>
          <a:xfrm>
            <a:off x="557925" y="1704625"/>
            <a:ext cx="836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31870"/>
              </a:solidFill>
            </a:endParaRPr>
          </a:p>
        </p:txBody>
      </p:sp>
      <p:pic>
        <p:nvPicPr>
          <p:cNvPr id="333" name="Google Shape;33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600" y="1270375"/>
            <a:ext cx="6167424" cy="3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3"/>
          <p:cNvSpPr txBox="1"/>
          <p:nvPr/>
        </p:nvSpPr>
        <p:spPr>
          <a:xfrm>
            <a:off x="6925725" y="2178888"/>
            <a:ext cx="2001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Real Network</a:t>
            </a:r>
            <a:r>
              <a:rPr lang="en" sz="1000"/>
              <a:t>: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Nodes: 120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Clustering Coefficient: 1.0311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Average Path Length: 1.76153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Watts-Strogatz Network</a:t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Clustering Coefficient: 0.2098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Average Path Length: 4.0667</a:t>
            </a:r>
            <a:endParaRPr sz="1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4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40" name="Google Shape;340;p44"/>
          <p:cNvSpPr txBox="1"/>
          <p:nvPr>
            <p:ph idx="4294967295" type="subTitle"/>
          </p:nvPr>
        </p:nvSpPr>
        <p:spPr>
          <a:xfrm>
            <a:off x="326750" y="376075"/>
            <a:ext cx="37974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      </a:t>
            </a:r>
            <a:r>
              <a:rPr lang="en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 Highlights:</a:t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1" name="Google Shape;341;p44"/>
          <p:cNvSpPr txBox="1"/>
          <p:nvPr/>
        </p:nvSpPr>
        <p:spPr>
          <a:xfrm>
            <a:off x="557925" y="1704625"/>
            <a:ext cx="836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31870"/>
              </a:solidFill>
            </a:endParaRPr>
          </a:p>
        </p:txBody>
      </p:sp>
      <p:sp>
        <p:nvSpPr>
          <p:cNvPr id="342" name="Google Shape;342;p44"/>
          <p:cNvSpPr txBox="1"/>
          <p:nvPr/>
        </p:nvSpPr>
        <p:spPr>
          <a:xfrm>
            <a:off x="326750" y="1236175"/>
            <a:ext cx="8600400" cy="3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clustering coefficient measures how likely it is that the neighbors of a node are also connected to each ot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her.         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1" baseline="-25000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2×number of links between neighbors of v/(k</a:t>
            </a:r>
            <a:r>
              <a:rPr b="1" baseline="-25000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</a:t>
            </a:r>
            <a:r>
              <a:rPr b="1" baseline="-25000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−1) 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where k</a:t>
            </a:r>
            <a:r>
              <a:rPr baseline="-25000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degree (number of neighbors) of node v.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average clustering coefficient is the mean of C</a:t>
            </a:r>
            <a:r>
              <a:rPr baseline="-25000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across all nodes.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r>
              <a:rPr lang="en" sz="1500">
                <a:solidFill>
                  <a:srgbClr val="23187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average number of steps along the shortest paths for all possible pairs of network nodes.          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Formally:                                                                                                         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 = 1/(n(n−1)2) ∑ </a:t>
            </a:r>
            <a:r>
              <a:rPr b="1"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i≠j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d(i,j) 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where d(i,j)is the shortest path between node i and node j.</a:t>
            </a:r>
            <a:b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n is the total number of nodes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3187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5"/>
          <p:cNvSpPr/>
          <p:nvPr/>
        </p:nvSpPr>
        <p:spPr>
          <a:xfrm>
            <a:off x="0" y="-4075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48" name="Google Shape;348;p45"/>
          <p:cNvSpPr txBox="1"/>
          <p:nvPr/>
        </p:nvSpPr>
        <p:spPr>
          <a:xfrm>
            <a:off x="557925" y="1704625"/>
            <a:ext cx="836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31870"/>
              </a:solidFill>
            </a:endParaRPr>
          </a:p>
        </p:txBody>
      </p:sp>
      <p:sp>
        <p:nvSpPr>
          <p:cNvPr id="349" name="Google Shape;349;p45"/>
          <p:cNvSpPr txBox="1"/>
          <p:nvPr/>
        </p:nvSpPr>
        <p:spPr>
          <a:xfrm>
            <a:off x="571500" y="388250"/>
            <a:ext cx="75570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Visualizations</a:t>
            </a:r>
            <a:endParaRPr sz="2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50" name="Google Shape;350;p45" title="Screenshot 2025-04-14 10372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275" y="1105850"/>
            <a:ext cx="4174450" cy="32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5" title="Screenshot 2025-04-14 10373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5475" y="1105850"/>
            <a:ext cx="4311549" cy="327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6"/>
          <p:cNvSpPr/>
          <p:nvPr/>
        </p:nvSpPr>
        <p:spPr>
          <a:xfrm>
            <a:off x="0" y="-4075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57" name="Google Shape;357;p46"/>
          <p:cNvSpPr txBox="1"/>
          <p:nvPr>
            <p:ph idx="4294967295" type="subTitle"/>
          </p:nvPr>
        </p:nvSpPr>
        <p:spPr>
          <a:xfrm>
            <a:off x="310950" y="164625"/>
            <a:ext cx="85221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     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Future Link Prediction between Nodes</a:t>
            </a:r>
            <a:endParaRPr sz="2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8" name="Google Shape;358;p46"/>
          <p:cNvSpPr txBox="1"/>
          <p:nvPr/>
        </p:nvSpPr>
        <p:spPr>
          <a:xfrm>
            <a:off x="557925" y="1704625"/>
            <a:ext cx="836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31870"/>
              </a:solidFill>
            </a:endParaRPr>
          </a:p>
        </p:txBody>
      </p:sp>
      <p:sp>
        <p:nvSpPr>
          <p:cNvPr id="359" name="Google Shape;359;p46"/>
          <p:cNvSpPr txBox="1"/>
          <p:nvPr/>
        </p:nvSpPr>
        <p:spPr>
          <a:xfrm>
            <a:off x="357175" y="537325"/>
            <a:ext cx="8013300" cy="40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Predicts </a:t>
            </a:r>
            <a:r>
              <a:rPr b="1"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new or missing connections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in a network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Based on </a:t>
            </a:r>
            <a:r>
              <a:rPr b="1"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topological features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b="1"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node similarity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or </a:t>
            </a:r>
            <a:r>
              <a:rPr b="1"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learning-based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models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Helps in understanding </a:t>
            </a:r>
            <a:r>
              <a:rPr b="1"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network evolution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over tim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</a:t>
            </a:r>
            <a:endParaRPr b="1" sz="1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31870"/>
              </a:solidFill>
            </a:endParaRPr>
          </a:p>
        </p:txBody>
      </p:sp>
      <p:pic>
        <p:nvPicPr>
          <p:cNvPr id="360" name="Google Shape;360;p46" title="Screenshot 2025-04-14 10390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2975" y="1297661"/>
            <a:ext cx="4460624" cy="3572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6" title="Screenshot 2025-04-14 103923.png"/>
          <p:cNvPicPr preferRelativeResize="0"/>
          <p:nvPr/>
        </p:nvPicPr>
        <p:blipFill rotWithShape="1">
          <a:blip r:embed="rId4">
            <a:alphaModFix/>
          </a:blip>
          <a:srcRect b="0" l="2248" r="0" t="0"/>
          <a:stretch/>
        </p:blipFill>
        <p:spPr>
          <a:xfrm>
            <a:off x="217400" y="1299525"/>
            <a:ext cx="4050625" cy="356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7"/>
          <p:cNvSpPr/>
          <p:nvPr/>
        </p:nvSpPr>
        <p:spPr>
          <a:xfrm>
            <a:off x="-69725" y="-44800"/>
            <a:ext cx="9281160" cy="5228153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67" name="Google Shape;367;p47"/>
          <p:cNvSpPr txBox="1"/>
          <p:nvPr/>
        </p:nvSpPr>
        <p:spPr>
          <a:xfrm>
            <a:off x="188000" y="350913"/>
            <a:ext cx="86028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3300">
                <a:solidFill>
                  <a:srgbClr val="1A1A1A"/>
                </a:solidFill>
                <a:latin typeface="Comic Sans MS"/>
                <a:ea typeface="Comic Sans MS"/>
                <a:cs typeface="Comic Sans MS"/>
                <a:sym typeface="Comic Sans MS"/>
              </a:rPr>
              <a:t>Overview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8" name="Google Shape;368;p47"/>
          <p:cNvSpPr txBox="1"/>
          <p:nvPr/>
        </p:nvSpPr>
        <p:spPr>
          <a:xfrm>
            <a:off x="263375" y="2857300"/>
            <a:ext cx="7020900" cy="21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69" name="Google Shape;369;p47"/>
          <p:cNvSpPr txBox="1"/>
          <p:nvPr/>
        </p:nvSpPr>
        <p:spPr>
          <a:xfrm>
            <a:off x="263375" y="947325"/>
            <a:ext cx="8424000" cy="40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Techniques Used:</a:t>
            </a:r>
            <a:b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-  Measures how many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 nodes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(neighbors) two nodes share.</a:t>
            </a:r>
            <a:b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- 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Idea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If two nodes share many neighbors, they are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likely to be connected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future.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2318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7"/>
          <p:cNvSpPr txBox="1"/>
          <p:nvPr/>
        </p:nvSpPr>
        <p:spPr>
          <a:xfrm>
            <a:off x="4308000" y="3724075"/>
            <a:ext cx="3801600" cy="1099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L</a:t>
            </a: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imitations:</a:t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gnores the </a:t>
            </a:r>
            <a:r>
              <a:rPr b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importance of neighbors</a:t>
            </a:r>
            <a:endParaRPr b="1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not work well in </a:t>
            </a:r>
            <a:r>
              <a:rPr b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sparse graphs</a:t>
            </a:r>
            <a:endParaRPr b="1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31870"/>
              </a:solidFill>
            </a:endParaRPr>
          </a:p>
        </p:txBody>
      </p:sp>
      <p:sp>
        <p:nvSpPr>
          <p:cNvPr id="371" name="Google Shape;371;p47"/>
          <p:cNvSpPr txBox="1"/>
          <p:nvPr/>
        </p:nvSpPr>
        <p:spPr>
          <a:xfrm>
            <a:off x="4400550" y="2759775"/>
            <a:ext cx="3168900" cy="8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31870"/>
              </a:solidFill>
            </a:endParaRPr>
          </a:p>
        </p:txBody>
      </p:sp>
      <p:sp>
        <p:nvSpPr>
          <p:cNvPr id="372" name="Google Shape;372;p47"/>
          <p:cNvSpPr txBox="1"/>
          <p:nvPr/>
        </p:nvSpPr>
        <p:spPr>
          <a:xfrm>
            <a:off x="627400" y="3724075"/>
            <a:ext cx="3466200" cy="1099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A</a:t>
            </a: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dvantages:                                                                   </a:t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b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Simple and fast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compute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 well in </a:t>
            </a:r>
            <a:r>
              <a:rPr b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dense networks</a:t>
            </a:r>
            <a:endParaRPr b="1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31870"/>
              </a:solidFill>
            </a:endParaRPr>
          </a:p>
        </p:txBody>
      </p:sp>
      <p:sp>
        <p:nvSpPr>
          <p:cNvPr id="373" name="Google Shape;373;p47"/>
          <p:cNvSpPr txBox="1"/>
          <p:nvPr/>
        </p:nvSpPr>
        <p:spPr>
          <a:xfrm>
            <a:off x="263375" y="2167875"/>
            <a:ext cx="7631400" cy="14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Formula:                                                                                                                                                             </a:t>
            </a:r>
            <a:r>
              <a:rPr lang="en" sz="1200">
                <a:solidFill>
                  <a:schemeClr val="dk1"/>
                </a:solidFill>
              </a:rPr>
              <a:t>Let x and y be two </a:t>
            </a:r>
            <a:r>
              <a:rPr b="1" lang="en" sz="1200">
                <a:solidFill>
                  <a:schemeClr val="dk1"/>
                </a:solidFill>
              </a:rPr>
              <a:t>unconnected nodes (words)</a:t>
            </a:r>
            <a:r>
              <a:rPr lang="en" sz="1200">
                <a:solidFill>
                  <a:schemeClr val="dk1"/>
                </a:solidFill>
              </a:rPr>
              <a:t> in the current Network. Let Γ(x) represent the </a:t>
            </a:r>
            <a:r>
              <a:rPr b="1" lang="en" sz="1200">
                <a:solidFill>
                  <a:schemeClr val="dk1"/>
                </a:solidFill>
              </a:rPr>
              <a:t>set of neighbors</a:t>
            </a:r>
            <a:r>
              <a:rPr lang="en" sz="1200">
                <a:solidFill>
                  <a:schemeClr val="dk1"/>
                </a:solidFill>
              </a:rPr>
              <a:t> of node x. </a:t>
            </a:r>
            <a:r>
              <a:rPr lang="en" sz="1300">
                <a:solidFill>
                  <a:schemeClr val="dk1"/>
                </a:solidFill>
              </a:rPr>
              <a:t>                                                                                                                                                              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nodes </a:t>
            </a:r>
            <a:r>
              <a:rPr b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CN(x, y) = |Γ(x) ∩ Γ(y)|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3187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/>
          <p:nvPr/>
        </p:nvSpPr>
        <p:spPr>
          <a:xfrm>
            <a:off x="0" y="-4075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38" name="Google Shape;138;p21"/>
          <p:cNvSpPr txBox="1"/>
          <p:nvPr/>
        </p:nvSpPr>
        <p:spPr>
          <a:xfrm>
            <a:off x="188000" y="350913"/>
            <a:ext cx="86028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</a:rPr>
              <a:t>Objectives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139" name="Google Shape;139;p21"/>
          <p:cNvSpPr txBox="1"/>
          <p:nvPr>
            <p:ph idx="4294967295" type="subTitle"/>
          </p:nvPr>
        </p:nvSpPr>
        <p:spPr>
          <a:xfrm>
            <a:off x="229425" y="1124050"/>
            <a:ext cx="4767000" cy="3900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Detect </a:t>
            </a:r>
            <a:r>
              <a:rPr b="1" lang="en" sz="1600">
                <a:solidFill>
                  <a:schemeClr val="dk1"/>
                </a:solidFill>
              </a:rPr>
              <a:t>structural changes</a:t>
            </a:r>
            <a:r>
              <a:rPr lang="en" sz="1600">
                <a:solidFill>
                  <a:schemeClr val="dk1"/>
                </a:solidFill>
              </a:rPr>
              <a:t> in evolving networks.</a:t>
            </a:r>
            <a:br>
              <a:rPr lang="en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Identify </a:t>
            </a:r>
            <a:r>
              <a:rPr b="1" lang="en" sz="1600">
                <a:solidFill>
                  <a:schemeClr val="dk1"/>
                </a:solidFill>
              </a:rPr>
              <a:t>emerging influencers</a:t>
            </a:r>
            <a:r>
              <a:rPr lang="en" sz="1600">
                <a:solidFill>
                  <a:schemeClr val="dk1"/>
                </a:solidFill>
              </a:rPr>
              <a:t> and </a:t>
            </a:r>
            <a:r>
              <a:rPr b="1" lang="en" sz="1600">
                <a:solidFill>
                  <a:schemeClr val="dk1"/>
                </a:solidFill>
              </a:rPr>
              <a:t>anomalous activity</a:t>
            </a:r>
            <a:r>
              <a:rPr lang="en" sz="1600">
                <a:solidFill>
                  <a:schemeClr val="dk1"/>
                </a:solidFill>
              </a:rPr>
              <a:t>.</a:t>
            </a:r>
            <a:br>
              <a:rPr lang="en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Model and simulate network </a:t>
            </a:r>
            <a:r>
              <a:rPr b="1" lang="en" sz="1600">
                <a:solidFill>
                  <a:schemeClr val="dk1"/>
                </a:solidFill>
              </a:rPr>
              <a:t>growth</a:t>
            </a:r>
            <a:r>
              <a:rPr lang="en" sz="1600">
                <a:solidFill>
                  <a:schemeClr val="dk1"/>
                </a:solidFill>
              </a:rPr>
              <a:t> and </a:t>
            </a:r>
            <a:r>
              <a:rPr b="1" lang="en" sz="1600">
                <a:solidFill>
                  <a:schemeClr val="dk1"/>
                </a:solidFill>
              </a:rPr>
              <a:t>dynamics</a:t>
            </a:r>
            <a:r>
              <a:rPr lang="en" sz="1600">
                <a:solidFill>
                  <a:schemeClr val="dk1"/>
                </a:solidFill>
              </a:rPr>
              <a:t>.</a:t>
            </a:r>
            <a:br>
              <a:rPr lang="en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Obtain accurate analytics of </a:t>
            </a:r>
            <a:r>
              <a:rPr b="1" lang="en" sz="1600">
                <a:solidFill>
                  <a:schemeClr val="dk1"/>
                </a:solidFill>
              </a:rPr>
              <a:t>nodes</a:t>
            </a:r>
            <a:r>
              <a:rPr lang="en" sz="1600">
                <a:solidFill>
                  <a:schemeClr val="dk1"/>
                </a:solidFill>
              </a:rPr>
              <a:t> and </a:t>
            </a:r>
            <a:r>
              <a:rPr b="1" lang="en" sz="1600">
                <a:solidFill>
                  <a:schemeClr val="dk1"/>
                </a:solidFill>
              </a:rPr>
              <a:t>edges</a:t>
            </a:r>
            <a:r>
              <a:rPr lang="en" sz="1600">
                <a:solidFill>
                  <a:schemeClr val="dk1"/>
                </a:solidFill>
              </a:rPr>
              <a:t> for analysis.</a:t>
            </a:r>
            <a:br>
              <a:rPr lang="en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Provide </a:t>
            </a:r>
            <a:r>
              <a:rPr b="1" lang="en" sz="1600">
                <a:solidFill>
                  <a:schemeClr val="dk1"/>
                </a:solidFill>
              </a:rPr>
              <a:t>interactive visual analytics</a:t>
            </a:r>
            <a:r>
              <a:rPr lang="en" sz="1600">
                <a:solidFill>
                  <a:schemeClr val="dk1"/>
                </a:solidFill>
              </a:rPr>
              <a:t> to aid investigation.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1225" y="1124050"/>
            <a:ext cx="4178824" cy="2747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/>
          <p:nvPr/>
        </p:nvSpPr>
        <p:spPr>
          <a:xfrm>
            <a:off x="5847350" y="3868000"/>
            <a:ext cx="31605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1870"/>
                </a:solidFill>
              </a:rPr>
              <a:t>A network of sample words</a:t>
            </a:r>
            <a:endParaRPr sz="1200">
              <a:solidFill>
                <a:srgbClr val="23187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8"/>
          <p:cNvSpPr/>
          <p:nvPr/>
        </p:nvSpPr>
        <p:spPr>
          <a:xfrm>
            <a:off x="0" y="-4075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79" name="Google Shape;379;p48"/>
          <p:cNvSpPr txBox="1"/>
          <p:nvPr/>
        </p:nvSpPr>
        <p:spPr>
          <a:xfrm>
            <a:off x="557925" y="1704625"/>
            <a:ext cx="836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31870"/>
              </a:solidFill>
            </a:endParaRPr>
          </a:p>
        </p:txBody>
      </p:sp>
      <p:sp>
        <p:nvSpPr>
          <p:cNvPr id="380" name="Google Shape;380;p48"/>
          <p:cNvSpPr txBox="1"/>
          <p:nvPr/>
        </p:nvSpPr>
        <p:spPr>
          <a:xfrm>
            <a:off x="-458300" y="58550"/>
            <a:ext cx="6941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                            </a:t>
            </a:r>
            <a:r>
              <a:rPr lang="en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Predicted</a:t>
            </a:r>
            <a:r>
              <a:rPr lang="en" sz="19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lang="en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vs</a:t>
            </a:r>
            <a:r>
              <a:rPr lang="en" sz="1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Actual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81" name="Google Shape;381;p48" title="Screenshot 2025-04-14 10381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925" y="551150"/>
            <a:ext cx="4407376" cy="431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8" title="Screenshot 2025-04-14 103824.png"/>
          <p:cNvPicPr preferRelativeResize="0"/>
          <p:nvPr/>
        </p:nvPicPr>
        <p:blipFill rotWithShape="1">
          <a:blip r:embed="rId4">
            <a:alphaModFix/>
          </a:blip>
          <a:srcRect b="0" l="0" r="0" t="1448"/>
          <a:stretch/>
        </p:blipFill>
        <p:spPr>
          <a:xfrm>
            <a:off x="4615500" y="551150"/>
            <a:ext cx="4407376" cy="431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9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88" name="Google Shape;388;p49"/>
          <p:cNvSpPr txBox="1"/>
          <p:nvPr/>
        </p:nvSpPr>
        <p:spPr>
          <a:xfrm>
            <a:off x="188000" y="350913"/>
            <a:ext cx="86028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2900">
                <a:solidFill>
                  <a:srgbClr val="1A1A1A"/>
                </a:solidFill>
                <a:latin typeface="Comic Sans MS"/>
                <a:ea typeface="Comic Sans MS"/>
                <a:cs typeface="Comic Sans MS"/>
                <a:sym typeface="Comic Sans MS"/>
              </a:rPr>
              <a:t>Validation Methods</a:t>
            </a:r>
            <a:endParaRPr sz="2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9" name="Google Shape;389;p49"/>
          <p:cNvSpPr txBox="1"/>
          <p:nvPr/>
        </p:nvSpPr>
        <p:spPr>
          <a:xfrm>
            <a:off x="263375" y="2857300"/>
            <a:ext cx="7020900" cy="21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90" name="Google Shape;390;p49"/>
          <p:cNvSpPr txBox="1"/>
          <p:nvPr/>
        </p:nvSpPr>
        <p:spPr>
          <a:xfrm>
            <a:off x="263375" y="1087100"/>
            <a:ext cx="3839700" cy="3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Train-Test Split (Temporal Hold-Out)</a:t>
            </a:r>
            <a:endParaRPr b="1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Split the network by </a:t>
            </a:r>
            <a:r>
              <a:rPr b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(e.g., train on 2020, test on 2021)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 future links using past structure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Precision &amp; Recall</a:t>
            </a:r>
            <a:endParaRPr b="1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b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Precision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% of predicted links that are correct.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b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Recall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% of actual links that were correctly predicted.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Accuracy</a:t>
            </a:r>
            <a:endParaRPr b="1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Measures total correctness (both link and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no-link predictions)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31870"/>
              </a:solidFill>
            </a:endParaRPr>
          </a:p>
        </p:txBody>
      </p:sp>
      <p:pic>
        <p:nvPicPr>
          <p:cNvPr id="391" name="Google Shape;391;p49" title="Screenshot 2025-04-14 13462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000" y="554625"/>
            <a:ext cx="4715051" cy="399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0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97" name="Google Shape;397;p50"/>
          <p:cNvSpPr txBox="1"/>
          <p:nvPr/>
        </p:nvSpPr>
        <p:spPr>
          <a:xfrm>
            <a:off x="188000" y="350913"/>
            <a:ext cx="86028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3300">
                <a:solidFill>
                  <a:srgbClr val="1A1A1A"/>
                </a:solidFill>
                <a:latin typeface="Comic Sans MS"/>
                <a:ea typeface="Comic Sans MS"/>
                <a:cs typeface="Comic Sans MS"/>
                <a:sym typeface="Comic Sans MS"/>
              </a:rPr>
              <a:t>Challenges Faced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8" name="Google Shape;398;p50"/>
          <p:cNvSpPr txBox="1"/>
          <p:nvPr/>
        </p:nvSpPr>
        <p:spPr>
          <a:xfrm>
            <a:off x="263375" y="2857300"/>
            <a:ext cx="7020900" cy="21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99" name="Google Shape;399;p50"/>
          <p:cNvSpPr txBox="1"/>
          <p:nvPr/>
        </p:nvSpPr>
        <p:spPr>
          <a:xfrm>
            <a:off x="263375" y="1109700"/>
            <a:ext cx="8503800" cy="3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231870"/>
              </a:buClr>
              <a:buSzPts val="17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Dataset was not formatted correctly and also included many NULL values for the messages. Data preprocessing had to be done multiple times to ensure that the data was in a format that was easy to read and process.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Plotting using Bokeh and Dynetx required going through documentation, since it was the first time we used the tool.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Large size of the dataset made it complex to model all of the data in the form of a network every time we rendered it. So we ran our tests on a smaller sample, and the final code run was on the full dataset.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Community-detection resulted in the communities being cluttered together, making it visually unappealing.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1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05" name="Google Shape;405;p51"/>
          <p:cNvSpPr txBox="1"/>
          <p:nvPr/>
        </p:nvSpPr>
        <p:spPr>
          <a:xfrm>
            <a:off x="188000" y="350913"/>
            <a:ext cx="86028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3300">
                <a:solidFill>
                  <a:srgbClr val="1A1A1A"/>
                </a:solidFill>
                <a:latin typeface="Comic Sans MS"/>
                <a:ea typeface="Comic Sans MS"/>
                <a:cs typeface="Comic Sans MS"/>
                <a:sym typeface="Comic Sans MS"/>
              </a:rPr>
              <a:t>Future Work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06" name="Google Shape;406;p51"/>
          <p:cNvSpPr txBox="1"/>
          <p:nvPr/>
        </p:nvSpPr>
        <p:spPr>
          <a:xfrm>
            <a:off x="263375" y="2857300"/>
            <a:ext cx="7020900" cy="21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407" name="Google Shape;407;p51"/>
          <p:cNvSpPr txBox="1"/>
          <p:nvPr/>
        </p:nvSpPr>
        <p:spPr>
          <a:xfrm>
            <a:off x="320100" y="1397075"/>
            <a:ext cx="8503800" cy="3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Enhanced Community Detection Approaches and comparison with other algorithms.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Implementing and comparing other classical growth models such as </a:t>
            </a:r>
            <a:r>
              <a:rPr b="1" lang="en" sz="1600">
                <a:solidFill>
                  <a:schemeClr val="dk1"/>
                </a:solidFill>
              </a:rPr>
              <a:t>Barabási–Albert</a:t>
            </a:r>
            <a:r>
              <a:rPr lang="en" sz="1600">
                <a:solidFill>
                  <a:schemeClr val="dk1"/>
                </a:solidFill>
              </a:rPr>
              <a:t>.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Use historical data to predict future word associations or emerging fraud templates using methods like </a:t>
            </a:r>
            <a:r>
              <a:rPr b="1" lang="en" sz="1600">
                <a:solidFill>
                  <a:schemeClr val="dk1"/>
                </a:solidFill>
              </a:rPr>
              <a:t>Jaccard Similarity</a:t>
            </a:r>
            <a:r>
              <a:rPr lang="en" sz="1600">
                <a:solidFill>
                  <a:schemeClr val="dk1"/>
                </a:solidFill>
              </a:rPr>
              <a:t>.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Improvement of the web dashboard UI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2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13" name="Google Shape;413;p52"/>
          <p:cNvSpPr txBox="1"/>
          <p:nvPr/>
        </p:nvSpPr>
        <p:spPr>
          <a:xfrm>
            <a:off x="270600" y="2302938"/>
            <a:ext cx="86028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4400">
                <a:solidFill>
                  <a:srgbClr val="1A1A1A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rPr>
              <a:t>Thank you!</a:t>
            </a:r>
            <a:endParaRPr sz="2800">
              <a:solidFill>
                <a:schemeClr val="dk1"/>
              </a:solidFill>
              <a:latin typeface="Merriweather SemiBold"/>
              <a:ea typeface="Merriweather SemiBold"/>
              <a:cs typeface="Merriweather SemiBold"/>
              <a:sym typeface="Merriweather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/>
          <p:nvPr/>
        </p:nvSpPr>
        <p:spPr>
          <a:xfrm>
            <a:off x="0" y="-4075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47" name="Google Shape;147;p22"/>
          <p:cNvSpPr txBox="1"/>
          <p:nvPr/>
        </p:nvSpPr>
        <p:spPr>
          <a:xfrm>
            <a:off x="188000" y="350925"/>
            <a:ext cx="38400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</a:rPr>
              <a:t>Data Preprocessing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148" name="Google Shape;148;p22"/>
          <p:cNvSpPr txBox="1"/>
          <p:nvPr>
            <p:ph idx="4294967295" type="subTitle"/>
          </p:nvPr>
        </p:nvSpPr>
        <p:spPr>
          <a:xfrm>
            <a:off x="237175" y="1338575"/>
            <a:ext cx="4751400" cy="28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600">
                <a:solidFill>
                  <a:schemeClr val="dk1"/>
                </a:solidFill>
              </a:rPr>
              <a:t>We used the </a:t>
            </a:r>
            <a:r>
              <a:rPr b="1" lang="en" sz="1600">
                <a:solidFill>
                  <a:schemeClr val="dk1"/>
                </a:solidFill>
              </a:rPr>
              <a:t>Fraud-Call Detection Dataset</a:t>
            </a:r>
            <a:r>
              <a:rPr lang="en" sz="1600">
                <a:solidFill>
                  <a:schemeClr val="dk1"/>
                </a:solidFill>
              </a:rPr>
              <a:t> available on Kaggle for performing analysis.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600">
                <a:solidFill>
                  <a:schemeClr val="dk1"/>
                </a:solidFill>
              </a:rPr>
              <a:t>The dataset contained data formatted in a way that was not easy to handle and perform calculation on.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For example, the messages were a single string with words separated by spaces.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This was then converted to messages separated by commas, effectively converting it to a CSV file.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5714225" y="2223250"/>
            <a:ext cx="31605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1870"/>
                </a:solidFill>
              </a:rPr>
              <a:t>Original dataset</a:t>
            </a:r>
            <a:endParaRPr sz="1200">
              <a:solidFill>
                <a:srgbClr val="231870"/>
              </a:solidFill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8275" y="183600"/>
            <a:ext cx="3244000" cy="208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8275" y="2571750"/>
            <a:ext cx="3244000" cy="208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5714225" y="4653925"/>
            <a:ext cx="31605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1870"/>
                </a:solidFill>
              </a:rPr>
              <a:t>After preprocessing</a:t>
            </a:r>
            <a:endParaRPr sz="1200">
              <a:solidFill>
                <a:srgbClr val="23187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/>
          <p:nvPr/>
        </p:nvSpPr>
        <p:spPr>
          <a:xfrm>
            <a:off x="0" y="-4075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58" name="Google Shape;158;p23"/>
          <p:cNvSpPr txBox="1"/>
          <p:nvPr>
            <p:ph idx="4294967295" type="subTitle"/>
          </p:nvPr>
        </p:nvSpPr>
        <p:spPr>
          <a:xfrm>
            <a:off x="415350" y="888525"/>
            <a:ext cx="8313300" cy="3940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Community detection algorithm (Greedy Modularity Algorithm)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Network Visualization using Networkx, Matplotlib, and Plotly.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Temporal Analysis using Dynetx for word network evolution over the years.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Web-based dashboard for interactive visualization using Bokeh.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Change-detection plots on time-series using Ruptures.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Implement and contrast networks simulated by classical growth models such as Watts-Strogatz (WS) Model.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Computed key centrality measures and other </a:t>
            </a:r>
            <a:r>
              <a:rPr lang="en" sz="1600">
                <a:solidFill>
                  <a:schemeClr val="dk1"/>
                </a:solidFill>
              </a:rPr>
              <a:t>statistical</a:t>
            </a:r>
            <a:r>
              <a:rPr lang="en" sz="1600">
                <a:solidFill>
                  <a:schemeClr val="dk1"/>
                </a:solidFill>
              </a:rPr>
              <a:t> measures for analyzing the evolution of the network.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59" name="Google Shape;159;p23"/>
          <p:cNvSpPr txBox="1"/>
          <p:nvPr/>
        </p:nvSpPr>
        <p:spPr>
          <a:xfrm>
            <a:off x="188000" y="350913"/>
            <a:ext cx="86028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</a:rPr>
              <a:t>Key Features Implemented</a:t>
            </a:r>
            <a:endParaRPr b="1"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/>
          <p:nvPr/>
        </p:nvSpPr>
        <p:spPr>
          <a:xfrm>
            <a:off x="0" y="-4075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65" name="Google Shape;165;p24"/>
          <p:cNvSpPr txBox="1"/>
          <p:nvPr/>
        </p:nvSpPr>
        <p:spPr>
          <a:xfrm>
            <a:off x="188000" y="350913"/>
            <a:ext cx="86028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</a:rPr>
              <a:t>Community Detection </a:t>
            </a:r>
            <a:r>
              <a:rPr b="1" lang="en" sz="2400">
                <a:solidFill>
                  <a:schemeClr val="dk1"/>
                </a:solidFill>
              </a:rPr>
              <a:t>Algorithms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166" name="Google Shape;166;p24"/>
          <p:cNvSpPr txBox="1"/>
          <p:nvPr>
            <p:ph idx="4294967295" type="subTitle"/>
          </p:nvPr>
        </p:nvSpPr>
        <p:spPr>
          <a:xfrm>
            <a:off x="188000" y="1093075"/>
            <a:ext cx="4488000" cy="3879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We applied community detection methods (specifically Greedy Modularity)  to understand structure and clustering.</a:t>
            </a:r>
            <a:br>
              <a:rPr lang="en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Tracked the </a:t>
            </a:r>
            <a:r>
              <a:rPr b="1" lang="en" sz="1400">
                <a:solidFill>
                  <a:schemeClr val="dk1"/>
                </a:solidFill>
              </a:rPr>
              <a:t>community evolution</a:t>
            </a:r>
            <a:r>
              <a:rPr lang="en" sz="1400">
                <a:solidFill>
                  <a:schemeClr val="dk1"/>
                </a:solidFill>
              </a:rPr>
              <a:t> across time windows.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Colour-coded the communities for easy identification and visualization.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Temporal Network Libraries</a:t>
            </a:r>
            <a:endParaRPr b="1" sz="14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DyNetX, igraph – dynamic network modeling.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Net</a:t>
            </a:r>
            <a:r>
              <a:rPr lang="en" sz="1400">
                <a:solidFill>
                  <a:schemeClr val="dk1"/>
                </a:solidFill>
              </a:rPr>
              <a:t>w</a:t>
            </a:r>
            <a:r>
              <a:rPr lang="en" sz="1400">
                <a:solidFill>
                  <a:schemeClr val="dk1"/>
                </a:solidFill>
              </a:rPr>
              <a:t>orkX extensions and tnetwork for time-based edges.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100" y="888513"/>
            <a:ext cx="4022250" cy="349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/>
        </p:nvSpPr>
        <p:spPr>
          <a:xfrm>
            <a:off x="4942100" y="4362775"/>
            <a:ext cx="40221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31870"/>
                </a:solidFill>
              </a:rPr>
              <a:t>Colour-coded communities of a sample dataset. Red edges indicate part of fraud call, while blue edges indicate normal calls.</a:t>
            </a:r>
            <a:endParaRPr sz="1100">
              <a:solidFill>
                <a:srgbClr val="23187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/>
          <p:nvPr/>
        </p:nvSpPr>
        <p:spPr>
          <a:xfrm>
            <a:off x="0" y="-4075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74" name="Google Shape;174;p25"/>
          <p:cNvSpPr txBox="1"/>
          <p:nvPr/>
        </p:nvSpPr>
        <p:spPr>
          <a:xfrm>
            <a:off x="188000" y="350913"/>
            <a:ext cx="86028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</a:rPr>
              <a:t>Community Detection Algorithms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75" name="Google Shape;17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700" y="1158200"/>
            <a:ext cx="4130663" cy="306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/>
          <p:nvPr/>
        </p:nvSpPr>
        <p:spPr>
          <a:xfrm>
            <a:off x="457275" y="4244925"/>
            <a:ext cx="40221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31870"/>
                </a:solidFill>
              </a:rPr>
              <a:t>Algorithm on a larger dataset. Many colours of the nodes indicate many different communities formed.</a:t>
            </a:r>
            <a:endParaRPr sz="900">
              <a:solidFill>
                <a:srgbClr val="231870"/>
              </a:solidFill>
            </a:endParaRPr>
          </a:p>
        </p:txBody>
      </p:sp>
      <p:pic>
        <p:nvPicPr>
          <p:cNvPr id="177" name="Google Shape;17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8700" y="1158200"/>
            <a:ext cx="4022100" cy="306849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 txBox="1"/>
          <p:nvPr/>
        </p:nvSpPr>
        <p:spPr>
          <a:xfrm>
            <a:off x="4768700" y="4244925"/>
            <a:ext cx="40221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31870"/>
                </a:solidFill>
              </a:rPr>
              <a:t>An attempt to isolate communities on a sampled dataset. This results in the formation of approximately 12 communities.</a:t>
            </a:r>
            <a:endParaRPr sz="900">
              <a:solidFill>
                <a:srgbClr val="231870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4815175" y="3734925"/>
            <a:ext cx="1319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Community 1: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you, the, your, call, have, on, or, from, mobile, free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80" name="Google Shape;180;p25"/>
          <p:cNvSpPr txBox="1"/>
          <p:nvPr/>
        </p:nvSpPr>
        <p:spPr>
          <a:xfrm>
            <a:off x="7663275" y="3696200"/>
            <a:ext cx="1319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</a:rPr>
              <a:t>Community 2: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</a:rPr>
              <a:t>to, text, new, if, of, 150, send, win, uk, chat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81" name="Google Shape;181;p25"/>
          <p:cNvSpPr txBox="1"/>
          <p:nvPr/>
        </p:nvSpPr>
        <p:spPr>
          <a:xfrm>
            <a:off x="7521600" y="1258900"/>
            <a:ext cx="123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Community 3: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i, now, for, like, me, can, get, do, account, then</a:t>
            </a:r>
            <a:endParaRPr sz="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87" name="Google Shape;187;p26"/>
          <p:cNvSpPr txBox="1"/>
          <p:nvPr/>
        </p:nvSpPr>
        <p:spPr>
          <a:xfrm>
            <a:off x="188000" y="487850"/>
            <a:ext cx="52422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3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Change Point Detection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8" name="Google Shape;188;p26"/>
          <p:cNvSpPr txBox="1"/>
          <p:nvPr>
            <p:ph idx="4294967295" type="subTitle"/>
          </p:nvPr>
        </p:nvSpPr>
        <p:spPr>
          <a:xfrm>
            <a:off x="0" y="1462425"/>
            <a:ext cx="5205600" cy="3540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-330200" lvl="0" marL="4572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Libraries used: ruptures, pyts, scikit-learn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Generated time-series of edge-count using Numpy</a:t>
            </a:r>
            <a:endParaRPr sz="16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Detected points of sudden activity changes or structural shifts utilizing ruptures.</a:t>
            </a:r>
            <a:endParaRPr sz="16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Plotted a recurrence plot to compare how the network edge-counts compare with the other years</a:t>
            </a:r>
            <a:br>
              <a:rPr lang="en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89" name="Google Shape;18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700" y="139300"/>
            <a:ext cx="3422676" cy="213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7637" y="2570137"/>
            <a:ext cx="2210825" cy="221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6"/>
          <p:cNvSpPr txBox="1"/>
          <p:nvPr/>
        </p:nvSpPr>
        <p:spPr>
          <a:xfrm>
            <a:off x="5253688" y="2262025"/>
            <a:ext cx="3758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31870"/>
                </a:solidFill>
              </a:rPr>
              <a:t>Change in the edge-count over the course of 10 years.</a:t>
            </a:r>
            <a:endParaRPr sz="900">
              <a:solidFill>
                <a:srgbClr val="231870"/>
              </a:solidFill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5253688" y="4726725"/>
            <a:ext cx="3758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31870"/>
                </a:solidFill>
              </a:rPr>
              <a:t>Comparing network edge counts of each year with every other year.</a:t>
            </a:r>
            <a:endParaRPr sz="900">
              <a:solidFill>
                <a:srgbClr val="23187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/>
          <p:nvPr/>
        </p:nvSpPr>
        <p:spPr>
          <a:xfrm>
            <a:off x="0" y="0"/>
            <a:ext cx="9144000" cy="5151644"/>
          </a:xfrm>
          <a:custGeom>
            <a:rect b="b" l="l" r="r" t="t"/>
            <a:pathLst>
              <a:path extrusionOk="0" h="10201275" w="18288000">
                <a:moveTo>
                  <a:pt x="18287998" y="10201274"/>
                </a:moveTo>
                <a:lnTo>
                  <a:pt x="0" y="1020127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01274"/>
                </a:lnTo>
                <a:close/>
              </a:path>
            </a:pathLst>
          </a:custGeom>
          <a:solidFill>
            <a:srgbClr val="FAFAFA">
              <a:alpha val="749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98" name="Google Shape;198;p27"/>
          <p:cNvSpPr txBox="1"/>
          <p:nvPr/>
        </p:nvSpPr>
        <p:spPr>
          <a:xfrm>
            <a:off x="-325525" y="191275"/>
            <a:ext cx="53313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22860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2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Sentence Embeddings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199" name="Google Shape;199;p27"/>
          <p:cNvSpPr txBox="1"/>
          <p:nvPr>
            <p:ph idx="4294967295" type="subTitle"/>
          </p:nvPr>
        </p:nvSpPr>
        <p:spPr>
          <a:xfrm>
            <a:off x="492000" y="1360375"/>
            <a:ext cx="7734600" cy="3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238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Used </a:t>
            </a:r>
            <a:r>
              <a:rPr b="1" lang="en" sz="1500">
                <a:solidFill>
                  <a:schemeClr val="dk1"/>
                </a:solidFill>
              </a:rPr>
              <a:t>Sentence-BERT</a:t>
            </a:r>
            <a:r>
              <a:rPr lang="en" sz="1500">
                <a:solidFill>
                  <a:schemeClr val="dk1"/>
                </a:solidFill>
              </a:rPr>
              <a:t> to convert each message into a vector (384 dimensions)</a:t>
            </a:r>
            <a:endParaRPr sz="15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Captures meaning of the full sentence, grouping actual fraud calls by their meaning and not by just analyzing pattern among words.	</a:t>
            </a:r>
            <a:endParaRPr sz="15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Helps us:</a:t>
            </a:r>
            <a:endParaRPr sz="15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32385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lang="en" sz="1500">
                <a:solidFill>
                  <a:schemeClr val="dk1"/>
                </a:solidFill>
              </a:rPr>
              <a:t>Compare messages</a:t>
            </a:r>
            <a:endParaRPr sz="1500">
              <a:solidFill>
                <a:schemeClr val="dk1"/>
              </a:solidFill>
            </a:endParaRPr>
          </a:p>
          <a:p>
            <a:pPr indent="-32385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lang="en" sz="1500">
                <a:solidFill>
                  <a:schemeClr val="dk1"/>
                </a:solidFill>
              </a:rPr>
              <a:t>Cluster similar messages</a:t>
            </a:r>
            <a:endParaRPr sz="1500">
              <a:solidFill>
                <a:schemeClr val="dk1"/>
              </a:solidFill>
            </a:endParaRPr>
          </a:p>
          <a:p>
            <a:pPr indent="-32385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lang="en" sz="1500">
                <a:solidFill>
                  <a:schemeClr val="dk1"/>
                </a:solidFill>
              </a:rPr>
              <a:t>Train a classifier to detect hoax content</a:t>
            </a:r>
            <a:endParaRPr sz="15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Used </a:t>
            </a:r>
            <a:r>
              <a:rPr b="1" lang="en" sz="1500">
                <a:solidFill>
                  <a:schemeClr val="dk1"/>
                </a:solidFill>
              </a:rPr>
              <a:t>UMap</a:t>
            </a:r>
            <a:r>
              <a:rPr lang="en" sz="1500">
                <a:solidFill>
                  <a:schemeClr val="dk1"/>
                </a:solidFill>
              </a:rPr>
              <a:t> to map down the large number of dimensions to just 2, allowing easier visualization.</a:t>
            </a:r>
            <a:endParaRPr b="1"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87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